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7" r:id="rId2"/>
    <p:sldId id="276" r:id="rId3"/>
    <p:sldId id="281" r:id="rId4"/>
    <p:sldId id="280" r:id="rId5"/>
    <p:sldId id="278" r:id="rId6"/>
    <p:sldId id="279" r:id="rId7"/>
    <p:sldId id="282" r:id="rId8"/>
    <p:sldId id="257" r:id="rId9"/>
    <p:sldId id="268" r:id="rId10"/>
    <p:sldId id="258" r:id="rId11"/>
    <p:sldId id="283" r:id="rId12"/>
    <p:sldId id="269" r:id="rId13"/>
    <p:sldId id="284" r:id="rId14"/>
    <p:sldId id="270" r:id="rId15"/>
    <p:sldId id="286" r:id="rId16"/>
    <p:sldId id="271" r:id="rId17"/>
    <p:sldId id="264" r:id="rId18"/>
    <p:sldId id="272" r:id="rId19"/>
    <p:sldId id="287" r:id="rId20"/>
    <p:sldId id="261" r:id="rId21"/>
    <p:sldId id="275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572B0-3870-4DED-ADFF-BFAD785FD0FB}" type="datetimeFigureOut">
              <a:rPr lang="en-US" smtClean="0"/>
              <a:t>9/17/2021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28221-4B1C-4ECE-A114-AC692B8BF7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2922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572B0-3870-4DED-ADFF-BFAD785FD0FB}" type="datetimeFigureOut">
              <a:rPr lang="en-US" smtClean="0"/>
              <a:t>9/17/2021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28221-4B1C-4ECE-A114-AC692B8BF7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1421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572B0-3870-4DED-ADFF-BFAD785FD0FB}" type="datetimeFigureOut">
              <a:rPr lang="en-US" smtClean="0"/>
              <a:t>9/17/2021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28221-4B1C-4ECE-A114-AC692B8BF7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53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572B0-3870-4DED-ADFF-BFAD785FD0FB}" type="datetimeFigureOut">
              <a:rPr lang="en-US" smtClean="0"/>
              <a:t>9/17/2021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28221-4B1C-4ECE-A114-AC692B8BF7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3298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572B0-3870-4DED-ADFF-BFAD785FD0FB}" type="datetimeFigureOut">
              <a:rPr lang="en-US" smtClean="0"/>
              <a:t>9/17/2021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28221-4B1C-4ECE-A114-AC692B8BF7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319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572B0-3870-4DED-ADFF-BFAD785FD0FB}" type="datetimeFigureOut">
              <a:rPr lang="en-US" smtClean="0"/>
              <a:t>9/17/2021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28221-4B1C-4ECE-A114-AC692B8BF7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169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572B0-3870-4DED-ADFF-BFAD785FD0FB}" type="datetimeFigureOut">
              <a:rPr lang="en-US" smtClean="0"/>
              <a:t>9/17/2021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28221-4B1C-4ECE-A114-AC692B8BF7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3104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572B0-3870-4DED-ADFF-BFAD785FD0FB}" type="datetimeFigureOut">
              <a:rPr lang="en-US" smtClean="0"/>
              <a:t>9/17/2021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28221-4B1C-4ECE-A114-AC692B8BF7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3608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572B0-3870-4DED-ADFF-BFAD785FD0FB}" type="datetimeFigureOut">
              <a:rPr lang="en-US" smtClean="0"/>
              <a:t>9/17/2021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28221-4B1C-4ECE-A114-AC692B8BF7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7666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572B0-3870-4DED-ADFF-BFAD785FD0FB}" type="datetimeFigureOut">
              <a:rPr lang="en-US" smtClean="0"/>
              <a:t>9/17/2021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28221-4B1C-4ECE-A114-AC692B8BF7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7109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572B0-3870-4DED-ADFF-BFAD785FD0FB}" type="datetimeFigureOut">
              <a:rPr lang="en-US" smtClean="0"/>
              <a:t>9/17/2021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28221-4B1C-4ECE-A114-AC692B8BF7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654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0572B0-3870-4DED-ADFF-BFAD785FD0FB}" type="datetimeFigureOut">
              <a:rPr lang="en-US" smtClean="0"/>
              <a:t>9/17/2021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528221-4B1C-4ECE-A114-AC692B8BF7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8781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7"/>
            <a:ext cx="9144000" cy="685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Group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4827046"/>
              </p:ext>
            </p:extLst>
          </p:nvPr>
        </p:nvGraphicFramePr>
        <p:xfrm>
          <a:off x="821531" y="1649930"/>
          <a:ext cx="7500938" cy="3566076"/>
        </p:xfrm>
        <a:graphic>
          <a:graphicData uri="http://schemas.openxmlformats.org/drawingml/2006/table">
            <a:tbl>
              <a:tblPr/>
              <a:tblGrid>
                <a:gridCol w="75009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63059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9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ĐÂY LÀ NHỮNG AI? </a:t>
                      </a:r>
                      <a:endParaRPr lang="en-US" sz="9600" b="1" dirty="0">
                        <a:solidFill>
                          <a:schemeClr val="tx2"/>
                        </a:solidFill>
                        <a:latin typeface=".VnTime" pitchFamily="34" charset="0"/>
                      </a:endParaRPr>
                    </a:p>
                  </a:txBody>
                  <a:tcPr marL="91439" marR="91439" marT="45678" marB="45678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0351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7"/>
            <a:ext cx="9144000" cy="685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307181" y="1752600"/>
            <a:ext cx="8529638" cy="31242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en-US" sz="88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Trả</a:t>
            </a:r>
            <a:r>
              <a:rPr lang="en-US" sz="8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88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lời</a:t>
            </a:r>
            <a:r>
              <a:rPr lang="en-US" sz="8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88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các</a:t>
            </a:r>
            <a:r>
              <a:rPr lang="en-US" sz="8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88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câu</a:t>
            </a:r>
            <a:r>
              <a:rPr lang="en-US" sz="8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88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hỏi</a:t>
            </a:r>
            <a:r>
              <a:rPr lang="en-US" sz="8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88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sau</a:t>
            </a:r>
            <a:r>
              <a:rPr lang="en-US" sz="8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88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đây</a:t>
            </a:r>
            <a:r>
              <a:rPr lang="en-US" sz="8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468559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7"/>
            <a:ext cx="9144000" cy="685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353897" y="838200"/>
            <a:ext cx="8529638" cy="48006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en-US" sz="6000" dirty="0" err="1"/>
              <a:t>Trang</a:t>
            </a:r>
            <a:r>
              <a:rPr lang="en-US" sz="6000" dirty="0"/>
              <a:t> </a:t>
            </a:r>
            <a:r>
              <a:rPr lang="en-US" sz="6000" dirty="0" err="1"/>
              <a:t>phục</a:t>
            </a:r>
            <a:r>
              <a:rPr lang="en-US" sz="6000" dirty="0"/>
              <a:t>, </a:t>
            </a:r>
            <a:r>
              <a:rPr lang="en-US" sz="6000" dirty="0" err="1"/>
              <a:t>tác</a:t>
            </a:r>
            <a:r>
              <a:rPr lang="en-US" sz="6000" dirty="0"/>
              <a:t> </a:t>
            </a:r>
            <a:r>
              <a:rPr lang="en-US" sz="6000" dirty="0" err="1"/>
              <a:t>phong</a:t>
            </a:r>
            <a:r>
              <a:rPr lang="en-US" sz="6000" dirty="0"/>
              <a:t> </a:t>
            </a:r>
            <a:r>
              <a:rPr lang="en-US" sz="6000" dirty="0" err="1"/>
              <a:t>và</a:t>
            </a:r>
            <a:r>
              <a:rPr lang="en-US" sz="6000" dirty="0"/>
              <a:t> </a:t>
            </a:r>
            <a:r>
              <a:rPr lang="en-US" sz="6000" dirty="0" err="1"/>
              <a:t>lời</a:t>
            </a:r>
            <a:r>
              <a:rPr lang="en-US" sz="6000" dirty="0"/>
              <a:t> </a:t>
            </a:r>
            <a:r>
              <a:rPr lang="en-US" sz="6000" dirty="0" err="1"/>
              <a:t>nói</a:t>
            </a:r>
            <a:r>
              <a:rPr lang="en-US" sz="6000" dirty="0"/>
              <a:t> </a:t>
            </a:r>
            <a:r>
              <a:rPr lang="en-US" sz="6000" dirty="0" err="1"/>
              <a:t>của</a:t>
            </a:r>
            <a:r>
              <a:rPr lang="en-US" sz="6000" dirty="0"/>
              <a:t> </a:t>
            </a:r>
            <a:r>
              <a:rPr lang="en-US" sz="6000" dirty="0" err="1"/>
              <a:t>Bác</a:t>
            </a:r>
            <a:r>
              <a:rPr lang="en-US" sz="6000" dirty="0"/>
              <a:t> </a:t>
            </a:r>
            <a:r>
              <a:rPr lang="en-US" sz="6000" dirty="0" err="1"/>
              <a:t>Hồ</a:t>
            </a:r>
            <a:r>
              <a:rPr lang="en-US" sz="6000" dirty="0"/>
              <a:t> </a:t>
            </a:r>
            <a:r>
              <a:rPr lang="en-US" sz="6000" dirty="0" err="1"/>
              <a:t>trong</a:t>
            </a:r>
            <a:r>
              <a:rPr lang="en-US" sz="6000" dirty="0"/>
              <a:t> </a:t>
            </a:r>
            <a:r>
              <a:rPr lang="en-US" sz="6000" dirty="0" err="1"/>
              <a:t>truyện</a:t>
            </a:r>
            <a:r>
              <a:rPr lang="en-US" sz="6000" dirty="0"/>
              <a:t>, </a:t>
            </a:r>
            <a:r>
              <a:rPr lang="en-US" sz="6000" dirty="0" err="1"/>
              <a:t>được</a:t>
            </a:r>
            <a:r>
              <a:rPr lang="en-US" sz="6000" dirty="0"/>
              <a:t> </a:t>
            </a:r>
            <a:r>
              <a:rPr lang="en-US" sz="6000" dirty="0" err="1"/>
              <a:t>thể</a:t>
            </a:r>
            <a:r>
              <a:rPr lang="en-US" sz="6000" dirty="0"/>
              <a:t> </a:t>
            </a:r>
            <a:r>
              <a:rPr lang="en-US" sz="6000" dirty="0" err="1"/>
              <a:t>hiện</a:t>
            </a:r>
            <a:r>
              <a:rPr lang="en-US" sz="6000" dirty="0"/>
              <a:t> </a:t>
            </a:r>
            <a:r>
              <a:rPr lang="en-US" sz="6000" dirty="0" err="1" smtClean="0"/>
              <a:t>như</a:t>
            </a:r>
            <a:r>
              <a:rPr lang="en-US" sz="6000" dirty="0" smtClean="0"/>
              <a:t> </a:t>
            </a:r>
            <a:r>
              <a:rPr lang="en-US" sz="6000" dirty="0" err="1" smtClean="0"/>
              <a:t>thế</a:t>
            </a:r>
            <a:r>
              <a:rPr lang="en-US" sz="6000" dirty="0" smtClean="0"/>
              <a:t> </a:t>
            </a:r>
            <a:r>
              <a:rPr lang="en-US" sz="6000" dirty="0" err="1" smtClean="0"/>
              <a:t>nào</a:t>
            </a:r>
            <a:r>
              <a:rPr lang="en-US" sz="6000" dirty="0" smtClean="0"/>
              <a:t>?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2593993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5" y="7937"/>
            <a:ext cx="9144000" cy="685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6735" y="1600200"/>
            <a:ext cx="9137265" cy="41148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r>
              <a:rPr lang="en-US" sz="4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vi-VN" sz="4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Trang </a:t>
            </a:r>
            <a:r>
              <a:rPr lang="vi-VN" sz="4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phục: quần áo ka-ki, đội mủ vải ngả màu và di dép cao </a:t>
            </a:r>
            <a:r>
              <a:rPr lang="vi-VN" sz="4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su.</a:t>
            </a:r>
            <a:endParaRPr lang="en-US" sz="4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685800" indent="-685800">
              <a:buFontTx/>
              <a:buChar char="-"/>
            </a:pPr>
            <a:r>
              <a:rPr lang="vi-VN" sz="4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Tác </a:t>
            </a:r>
            <a:r>
              <a:rPr lang="vi-VN" sz="4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phong: </a:t>
            </a:r>
            <a:endParaRPr lang="en-US" sz="48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4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vi-VN" sz="4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4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Cười đôn hậu</a:t>
            </a:r>
          </a:p>
          <a:p>
            <a:r>
              <a:rPr lang="vi-VN" sz="4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vi-VN" sz="4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Vẩy </a:t>
            </a:r>
            <a:r>
              <a:rPr lang="vi-VN" sz="4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tay chào mọi người</a:t>
            </a:r>
          </a:p>
        </p:txBody>
      </p:sp>
    </p:spTree>
    <p:extLst>
      <p:ext uri="{BB962C8B-B14F-4D97-AF65-F5344CB8AC3E}">
        <p14:creationId xmlns:p14="http://schemas.microsoft.com/office/powerpoint/2010/main" val="3719947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7"/>
            <a:ext cx="9144000" cy="685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353897" y="838200"/>
            <a:ext cx="8529638" cy="48006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vi-VN" sz="6000" dirty="0"/>
              <a:t>Em có nhận xét gì về cách ăn mặc, tác phong và lời nói của </a:t>
            </a:r>
            <a:r>
              <a:rPr lang="vi-VN" sz="6000" dirty="0" smtClean="0"/>
              <a:t>Bác?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2593993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7"/>
            <a:ext cx="9144000" cy="685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0" y="1828800"/>
            <a:ext cx="9144000" cy="22820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r>
              <a:rPr lang="en-US" sz="4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vi-VN" sz="4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Thân </a:t>
            </a:r>
            <a:r>
              <a:rPr lang="vi-VN" sz="4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mật như người cha đối với con.</a:t>
            </a:r>
          </a:p>
          <a:p>
            <a:r>
              <a:rPr lang="en-US" sz="4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vi-VN" sz="4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Lời nói</a:t>
            </a:r>
            <a:r>
              <a:rPr lang="en-US" sz="4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4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đơn </a:t>
            </a:r>
            <a:r>
              <a:rPr lang="vi-VN" sz="4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giản </a:t>
            </a:r>
          </a:p>
        </p:txBody>
      </p:sp>
    </p:spTree>
    <p:extLst>
      <p:ext uri="{BB962C8B-B14F-4D97-AF65-F5344CB8AC3E}">
        <p14:creationId xmlns:p14="http://schemas.microsoft.com/office/powerpoint/2010/main" val="1935710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7"/>
            <a:ext cx="9144000" cy="685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0" y="190500"/>
            <a:ext cx="9144000" cy="9906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I. TÌM HIỂU TRUYỆN </a:t>
            </a:r>
            <a:r>
              <a:rPr lang="en-US" sz="4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ĐỌC</a:t>
            </a:r>
          </a:p>
        </p:txBody>
      </p:sp>
      <p:sp>
        <p:nvSpPr>
          <p:cNvPr id="9" name="Rectangle 8"/>
          <p:cNvSpPr/>
          <p:nvPr/>
        </p:nvSpPr>
        <p:spPr>
          <a:xfrm>
            <a:off x="309562" y="1236518"/>
            <a:ext cx="8529638" cy="1143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BÁC HỒ TRONG NGÀY TUYÊN NGÔN ĐỘC LẬP </a:t>
            </a:r>
            <a:endParaRPr lang="en-US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381" y="3200400"/>
            <a:ext cx="9144000" cy="22820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r>
              <a:rPr lang="en-US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=&gt; </a:t>
            </a:r>
            <a:r>
              <a:rPr lang="vi-VN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Ăn </a:t>
            </a:r>
            <a:r>
              <a:rPr lang="vi-VN" sz="4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mặc đơn giản, không cầu kỳ, phù hợp với hoàn cảnh đất nước lúc đó.</a:t>
            </a:r>
          </a:p>
        </p:txBody>
      </p:sp>
    </p:spTree>
    <p:extLst>
      <p:ext uri="{BB962C8B-B14F-4D97-AF65-F5344CB8AC3E}">
        <p14:creationId xmlns:p14="http://schemas.microsoft.com/office/powerpoint/2010/main" val="2992464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7"/>
            <a:ext cx="9144000" cy="685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0" y="190500"/>
            <a:ext cx="9144000" cy="9906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II. NỘI DUNG BÀI HỌC </a:t>
            </a:r>
            <a:endParaRPr lang="en-US" sz="4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09562" y="1236518"/>
            <a:ext cx="8529638" cy="1143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1. </a:t>
            </a:r>
            <a:r>
              <a:rPr lang="en-US" sz="3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sống</a:t>
            </a:r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giản</a:t>
            </a:r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dị</a:t>
            </a:r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 LÀ GÌ?</a:t>
            </a:r>
            <a:endParaRPr lang="en-US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54781" y="2590800"/>
            <a:ext cx="8834438" cy="4191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r>
              <a:rPr lang="pt-BR" sz="6000" dirty="0"/>
              <a:t>- Là sống phù hợp với điều kiện, hoàn cảnh của bản thân, gia đình và xã hội.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1815631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7"/>
            <a:ext cx="9144000" cy="685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Group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2226206"/>
              </p:ext>
            </p:extLst>
          </p:nvPr>
        </p:nvGraphicFramePr>
        <p:xfrm>
          <a:off x="639365" y="1981200"/>
          <a:ext cx="7865269" cy="2743201"/>
        </p:xfrm>
        <a:graphic>
          <a:graphicData uri="http://schemas.openxmlformats.org/drawingml/2006/table">
            <a:tbl>
              <a:tblPr/>
              <a:tblGrid>
                <a:gridCol w="78652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74320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5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Kể</a:t>
                      </a:r>
                      <a:r>
                        <a:rPr kumimoji="0" lang="en-US" sz="5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5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tên</a:t>
                      </a:r>
                      <a:r>
                        <a:rPr kumimoji="0" lang="en-US" sz="5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5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một</a:t>
                      </a:r>
                      <a:r>
                        <a:rPr kumimoji="0" lang="en-US" sz="5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5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vài</a:t>
                      </a:r>
                      <a:r>
                        <a:rPr kumimoji="0" lang="en-US" sz="5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5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ví</a:t>
                      </a:r>
                      <a:r>
                        <a:rPr kumimoji="0" lang="en-US" sz="5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5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dụ</a:t>
                      </a:r>
                      <a:r>
                        <a:rPr kumimoji="0" lang="en-US" sz="5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5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về</a:t>
                      </a:r>
                      <a:r>
                        <a:rPr kumimoji="0" lang="en-US" sz="5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5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lối</a:t>
                      </a:r>
                      <a:r>
                        <a:rPr kumimoji="0" lang="en-US" sz="5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5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sống</a:t>
                      </a:r>
                      <a:r>
                        <a:rPr kumimoji="0" lang="en-US" sz="5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5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giản</a:t>
                      </a:r>
                      <a:r>
                        <a:rPr kumimoji="0" lang="en-US" sz="5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5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dị</a:t>
                      </a:r>
                      <a:r>
                        <a:rPr kumimoji="0" lang="en-US" sz="5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5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của</a:t>
                      </a:r>
                      <a:r>
                        <a:rPr kumimoji="0" lang="en-US" sz="5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5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em</a:t>
                      </a:r>
                      <a:r>
                        <a:rPr kumimoji="0" lang="en-US" sz="5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5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hoặc</a:t>
                      </a:r>
                      <a:r>
                        <a:rPr kumimoji="0" lang="en-US" sz="5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5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mọi</a:t>
                      </a:r>
                      <a:r>
                        <a:rPr kumimoji="0" lang="en-US" sz="5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5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người</a:t>
                      </a:r>
                      <a:r>
                        <a:rPr kumimoji="0" lang="en-US" sz="5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5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xung</a:t>
                      </a:r>
                      <a:r>
                        <a:rPr kumimoji="0" lang="en-US" sz="5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5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quanh</a:t>
                      </a:r>
                      <a:r>
                        <a:rPr kumimoji="0" lang="en-US" sz="5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?</a:t>
                      </a:r>
                      <a:endParaRPr lang="en-US" sz="5400" b="1" dirty="0">
                        <a:solidFill>
                          <a:srgbClr val="0070C0"/>
                        </a:solidFill>
                        <a:latin typeface=".VnTime" pitchFamily="34" charset="0"/>
                      </a:endParaRPr>
                    </a:p>
                  </a:txBody>
                  <a:tcPr marL="91439" marR="91439" marT="45678" marB="45678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43650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7"/>
            <a:ext cx="9144000" cy="685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8"/>
          <p:cNvSpPr/>
          <p:nvPr/>
        </p:nvSpPr>
        <p:spPr>
          <a:xfrm>
            <a:off x="296499" y="100050"/>
            <a:ext cx="8529638" cy="1143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2. </a:t>
            </a:r>
            <a:r>
              <a:rPr lang="en-US" sz="3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Biểu</a:t>
            </a:r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hiện</a:t>
            </a:r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 </a:t>
            </a:r>
            <a:endParaRPr lang="en-US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54781" y="1423851"/>
            <a:ext cx="8834438" cy="51816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marL="685800" indent="-685800">
              <a:buFontTx/>
              <a:buChar char="-"/>
            </a:pPr>
            <a:r>
              <a:rPr lang="en-US" sz="5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5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xa</a:t>
            </a:r>
            <a:r>
              <a:rPr lang="en-US" sz="5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5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lãng</a:t>
            </a:r>
            <a:r>
              <a:rPr lang="en-US" sz="5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phí</a:t>
            </a:r>
            <a:r>
              <a:rPr lang="en-US" sz="5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685800" indent="-685800">
              <a:buFontTx/>
              <a:buChar char="-"/>
            </a:pPr>
            <a:r>
              <a:rPr lang="en-US" sz="5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5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5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kì</a:t>
            </a:r>
            <a:r>
              <a:rPr lang="en-US" sz="5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5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kiểu</a:t>
            </a:r>
            <a:r>
              <a:rPr lang="en-US" sz="5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5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pt-BR" sz="5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4913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7"/>
            <a:ext cx="9144000" cy="685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Group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9815520"/>
              </p:ext>
            </p:extLst>
          </p:nvPr>
        </p:nvGraphicFramePr>
        <p:xfrm>
          <a:off x="639365" y="1981200"/>
          <a:ext cx="7865269" cy="3383196"/>
        </p:xfrm>
        <a:graphic>
          <a:graphicData uri="http://schemas.openxmlformats.org/drawingml/2006/table">
            <a:tbl>
              <a:tblPr/>
              <a:tblGrid>
                <a:gridCol w="78652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74320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5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Kể</a:t>
                      </a:r>
                      <a:r>
                        <a:rPr kumimoji="0" lang="en-US" sz="5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5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tên</a:t>
                      </a:r>
                      <a:r>
                        <a:rPr kumimoji="0" lang="en-US" sz="5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5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một</a:t>
                      </a:r>
                      <a:r>
                        <a:rPr kumimoji="0" lang="en-US" sz="5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5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vài</a:t>
                      </a:r>
                      <a:r>
                        <a:rPr kumimoji="0" lang="en-US" sz="5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5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ví</a:t>
                      </a:r>
                      <a:r>
                        <a:rPr kumimoji="0" lang="en-US" sz="5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5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dụ</a:t>
                      </a:r>
                      <a:r>
                        <a:rPr kumimoji="0" lang="en-US" sz="5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5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trái</a:t>
                      </a:r>
                      <a:r>
                        <a:rPr kumimoji="0" lang="en-US" sz="5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5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với</a:t>
                      </a:r>
                      <a:r>
                        <a:rPr kumimoji="0" lang="en-US" sz="5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5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lối</a:t>
                      </a:r>
                      <a:r>
                        <a:rPr kumimoji="0" lang="en-US" sz="5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5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sống</a:t>
                      </a:r>
                      <a:r>
                        <a:rPr kumimoji="0" lang="en-US" sz="5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5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giản</a:t>
                      </a:r>
                      <a:r>
                        <a:rPr kumimoji="0" lang="en-US" sz="5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5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dị</a:t>
                      </a:r>
                      <a:r>
                        <a:rPr kumimoji="0" lang="en-US" sz="5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5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của</a:t>
                      </a:r>
                      <a:r>
                        <a:rPr kumimoji="0" lang="en-US" sz="5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5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em</a:t>
                      </a:r>
                      <a:r>
                        <a:rPr kumimoji="0" lang="en-US" sz="5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5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hoặc</a:t>
                      </a:r>
                      <a:r>
                        <a:rPr kumimoji="0" lang="en-US" sz="5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5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mọi</a:t>
                      </a:r>
                      <a:r>
                        <a:rPr kumimoji="0" lang="en-US" sz="5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5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người</a:t>
                      </a:r>
                      <a:r>
                        <a:rPr kumimoji="0" lang="en-US" sz="5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5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xung</a:t>
                      </a:r>
                      <a:r>
                        <a:rPr kumimoji="0" lang="en-US" sz="5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5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quanh</a:t>
                      </a:r>
                      <a:r>
                        <a:rPr kumimoji="0" lang="en-US" sz="5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?</a:t>
                      </a:r>
                      <a:endParaRPr lang="en-US" sz="5400" b="1" dirty="0">
                        <a:solidFill>
                          <a:srgbClr val="0070C0"/>
                        </a:solidFill>
                        <a:latin typeface=".VnTime" pitchFamily="34" charset="0"/>
                      </a:endParaRPr>
                    </a:p>
                  </a:txBody>
                  <a:tcPr marL="91439" marR="91439" marT="45678" marB="45678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49126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7"/>
            <a:ext cx="9144000" cy="685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457198"/>
            <a:ext cx="7391400" cy="52321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457200" y="5715000"/>
            <a:ext cx="8529638" cy="1143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CHỦ TỊCH HỒ CHÍ MINH </a:t>
            </a:r>
            <a:endParaRPr lang="en-US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6360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7"/>
            <a:ext cx="9144000" cy="685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296499" y="100050"/>
            <a:ext cx="8529638" cy="1143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3</a:t>
            </a:r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. Ý </a:t>
            </a:r>
            <a:r>
              <a:rPr lang="en-US" sz="3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nghĩa</a:t>
            </a:r>
            <a:endParaRPr lang="en-US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1423850"/>
            <a:ext cx="9144000" cy="543414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r>
              <a:rPr lang="pt-BR" sz="6000" dirty="0"/>
              <a:t>- Là phẩm chất đạo đức cần có ở mỗi người.</a:t>
            </a:r>
            <a:endParaRPr lang="en-US" sz="6000" dirty="0"/>
          </a:p>
          <a:p>
            <a:r>
              <a:rPr lang="pt-BR" sz="6000" dirty="0"/>
              <a:t>- Sống giản dị sẽ được mọi người yêu mến, cảm thông, giúp đỡ.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3263615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8303"/>
            <a:ext cx="9144000" cy="685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190500"/>
            <a:ext cx="9144000" cy="9906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4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IIi</a:t>
            </a:r>
            <a:r>
              <a:rPr lang="en-US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. </a:t>
            </a:r>
            <a:r>
              <a:rPr lang="en-US" sz="4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Dặn</a:t>
            </a:r>
            <a:r>
              <a:rPr lang="en-US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4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dò</a:t>
            </a:r>
            <a:endParaRPr lang="en-US" sz="4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05059" y="2133600"/>
            <a:ext cx="8834438" cy="32766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5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5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5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5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1.</a:t>
            </a:r>
          </a:p>
          <a:p>
            <a:pPr marL="685800" indent="-685800"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en-US" sz="5400" b="1" dirty="0" err="1" smtClean="0"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5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5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5400" b="1" dirty="0" smtClean="0">
                <a:latin typeface="Times New Roman" pitchFamily="18" charset="0"/>
                <a:cs typeface="Times New Roman" pitchFamily="18" charset="0"/>
              </a:rPr>
              <a:t> 2. </a:t>
            </a:r>
          </a:p>
          <a:p>
            <a:pPr marL="685800" indent="-685800"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en-US" sz="5400" b="1" dirty="0" err="1" smtClean="0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5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5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5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latin typeface="Times New Roman" pitchFamily="18" charset="0"/>
                <a:cs typeface="Times New Roman" pitchFamily="18" charset="0"/>
              </a:rPr>
              <a:t>tấm</a:t>
            </a:r>
            <a:r>
              <a:rPr lang="en-US" sz="5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latin typeface="Times New Roman" pitchFamily="18" charset="0"/>
                <a:cs typeface="Times New Roman" pitchFamily="18" charset="0"/>
              </a:rPr>
              <a:t>gương</a:t>
            </a:r>
            <a:r>
              <a:rPr lang="en-US" sz="5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5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latin typeface="Times New Roman" pitchFamily="18" charset="0"/>
                <a:cs typeface="Times New Roman" pitchFamily="18" charset="0"/>
              </a:rPr>
              <a:t>lối</a:t>
            </a:r>
            <a:r>
              <a:rPr lang="en-US" sz="5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5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latin typeface="Times New Roman" pitchFamily="18" charset="0"/>
                <a:cs typeface="Times New Roman" pitchFamily="18" charset="0"/>
              </a:rPr>
              <a:t>giản</a:t>
            </a:r>
            <a:r>
              <a:rPr lang="en-US" sz="5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latin typeface="Times New Roman" pitchFamily="18" charset="0"/>
                <a:cs typeface="Times New Roman" pitchFamily="18" charset="0"/>
              </a:rPr>
              <a:t>dị</a:t>
            </a:r>
            <a:r>
              <a:rPr lang="en-US" sz="5400" b="1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en-US" sz="5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6121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7"/>
            <a:ext cx="9144000" cy="685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03" y="520681"/>
            <a:ext cx="4809344" cy="33663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 descr="Phó Thủ tướng Vũ Đức Đam thị sát và đề nghị Đồng Nai sớm cách ly F1 tại nhà  - Báo Người lao độ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6572" y="520681"/>
            <a:ext cx="4297428" cy="3359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452846" y="4876800"/>
            <a:ext cx="8529638" cy="1143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PHÓ THỦ TƯỚNG VŨ ĐỨC ĐAM </a:t>
            </a:r>
            <a:endParaRPr lang="en-US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351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7"/>
            <a:ext cx="9144000" cy="685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 descr="Những hình ảnh lưu lại như kỷ niệm ở một giai đoạn Sài Gòn không thể quên trong điện thoại của cha khiến bé Mai Thảo Ngọc (tên ở nhà là Hạt Dẻ) xúc động. Và cô bé lọ mọ cả đêm để dựng thành một video clip cùng bài hát Quyền Linh rất yêu thích để tặng ch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011" y="381000"/>
            <a:ext cx="4047242" cy="545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5867400" y="1295400"/>
            <a:ext cx="2505484" cy="366156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MC QUYỀN LINH </a:t>
            </a:r>
            <a:endParaRPr lang="en-US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351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7"/>
            <a:ext cx="9144000" cy="685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560910"/>
            <a:ext cx="4457700" cy="3343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228600"/>
            <a:ext cx="3008134" cy="40078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452846" y="4876800"/>
            <a:ext cx="8529638" cy="1143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H’HEN NIÊ</a:t>
            </a:r>
            <a:endParaRPr lang="en-US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351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7"/>
            <a:ext cx="9144000" cy="685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 descr="Ca sĩ vác gạo, rau muống tặng người dân các khu cách ly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99" y="533400"/>
            <a:ext cx="4477485" cy="5972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5867400" y="1295400"/>
            <a:ext cx="2505484" cy="366156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CA SĨ PHƯƠNG THANH </a:t>
            </a:r>
            <a:endParaRPr lang="en-US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351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7"/>
            <a:ext cx="9144000" cy="685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Group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9735649"/>
              </p:ext>
            </p:extLst>
          </p:nvPr>
        </p:nvGraphicFramePr>
        <p:xfrm>
          <a:off x="821531" y="457200"/>
          <a:ext cx="7500938" cy="3124200"/>
        </p:xfrm>
        <a:graphic>
          <a:graphicData uri="http://schemas.openxmlformats.org/drawingml/2006/table">
            <a:tbl>
              <a:tblPr/>
              <a:tblGrid>
                <a:gridCol w="75009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124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4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NHỮNG HÌNH ẢNH TRÊN LIÊN TƯỞNG ĐẾN ĐỨC TÍNH GÌ CỦA CON NGƯỜI VIỆT NAM? </a:t>
                      </a:r>
                      <a:endParaRPr lang="en-US" sz="4800" b="1" dirty="0">
                        <a:solidFill>
                          <a:srgbClr val="FFFF00"/>
                        </a:solidFill>
                        <a:latin typeface=".VnTime" pitchFamily="34" charset="0"/>
                      </a:endParaRPr>
                    </a:p>
                  </a:txBody>
                  <a:tcPr marL="91439" marR="91439" marT="45678" marB="45678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0351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AutoShape 2" descr="100 Hình nền powerpoint đơn giản tinh tế mà đẹp - Hinhnenal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7"/>
            <a:ext cx="9144000" cy="685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-3520" y="381000"/>
            <a:ext cx="9147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 THCS NGUYỄN THỊ HƯƠNG 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106680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MÔN GIÁO DỤC CÔNG DÂN 7</a:t>
            </a:r>
            <a:endParaRPr lang="en-US" sz="28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-3520" y="2362200"/>
            <a:ext cx="914751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BÀI 1</a:t>
            </a:r>
          </a:p>
          <a:p>
            <a:pPr algn="ctr"/>
            <a:r>
              <a:rPr lang="en-US" sz="5400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SỐNG GIẢN DỊ  </a:t>
            </a:r>
            <a:endParaRPr lang="en-US" sz="5400" b="1" dirty="0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6096000"/>
            <a:ext cx="91475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GIÁO VIÊN: NGUYỄN QUỐC THỊNH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431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7"/>
            <a:ext cx="9144000" cy="685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0" y="190500"/>
            <a:ext cx="9144000" cy="9906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I. TÌM HIỂU TRUYỆN </a:t>
            </a:r>
            <a:r>
              <a:rPr lang="en-US" sz="4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ĐỌC</a:t>
            </a:r>
          </a:p>
        </p:txBody>
      </p:sp>
      <p:sp>
        <p:nvSpPr>
          <p:cNvPr id="9" name="Rectangle 8"/>
          <p:cNvSpPr/>
          <p:nvPr/>
        </p:nvSpPr>
        <p:spPr>
          <a:xfrm>
            <a:off x="309562" y="1236518"/>
            <a:ext cx="8529638" cy="1143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BÁC HỒ TRONG NGÀY TUYÊN NGÔN ĐỘC LẬP </a:t>
            </a:r>
            <a:endParaRPr lang="en-US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1181" y="2667000"/>
            <a:ext cx="5486399" cy="4107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61106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253</TotalTime>
  <Words>355</Words>
  <Application>Microsoft Office PowerPoint</Application>
  <PresentationFormat>On-screen Show (4:3)</PresentationFormat>
  <Paragraphs>42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.VnTime</vt:lpstr>
      <vt:lpstr>Arial</vt:lpstr>
      <vt:lpstr>Calibri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Windows User</cp:lastModifiedBy>
  <cp:revision>21</cp:revision>
  <dcterms:created xsi:type="dcterms:W3CDTF">2020-09-20T17:49:52Z</dcterms:created>
  <dcterms:modified xsi:type="dcterms:W3CDTF">2021-09-17T04:04:28Z</dcterms:modified>
  <cp:contentStatus/>
</cp:coreProperties>
</file>